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5" r:id="rId35"/>
    <p:sldId id="296" r:id="rId36"/>
    <p:sldId id="297" r:id="rId37"/>
    <p:sldId id="300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10.01.2020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4"/>
            <a:ext cx="9144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2835746"/>
          </a:xfrm>
        </p:spPr>
        <p:txBody>
          <a:bodyPr>
            <a:no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SANAL ZORBALIK </a:t>
            </a:r>
            <a:br>
              <a:rPr lang="tr-TR" sz="6600" b="1" dirty="0" smtClean="0">
                <a:solidFill>
                  <a:srgbClr val="FF0000"/>
                </a:solidFill>
              </a:rPr>
            </a:br>
            <a:r>
              <a:rPr lang="tr-TR" sz="6600" b="1" dirty="0" smtClean="0">
                <a:solidFill>
                  <a:srgbClr val="FF0000"/>
                </a:solidFill>
              </a:rPr>
              <a:t>VE </a:t>
            </a:r>
            <a:br>
              <a:rPr lang="tr-TR" sz="6600" b="1" dirty="0" smtClean="0">
                <a:solidFill>
                  <a:srgbClr val="FF0000"/>
                </a:solidFill>
              </a:rPr>
            </a:br>
            <a:r>
              <a:rPr lang="tr-TR" sz="6600" b="1" dirty="0" smtClean="0">
                <a:solidFill>
                  <a:srgbClr val="FF0000"/>
                </a:solidFill>
              </a:rPr>
              <a:t>GÜVENLİ İNTERNET KULLANIMI</a:t>
            </a:r>
            <a:endParaRPr lang="tr-TR" sz="6600" b="1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01208"/>
            <a:ext cx="2232248" cy="13737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01208"/>
            <a:ext cx="2232248" cy="1372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88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3 Resim" descr="images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714500"/>
            <a:ext cx="39290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4795838" y="1865301"/>
            <a:ext cx="4286280" cy="3139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Güvenli İnternet Kullanımı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>
          <a:xfrm>
            <a:off x="3643313" y="1643063"/>
            <a:ext cx="5286375" cy="47863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mtClean="0"/>
          </a:p>
        </p:txBody>
      </p:sp>
      <p:sp>
        <p:nvSpPr>
          <p:cNvPr id="7172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314325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11 Metin kutusu"/>
          <p:cNvSpPr txBox="1">
            <a:spLocks noChangeArrowheads="1"/>
          </p:cNvSpPr>
          <p:nvPr/>
        </p:nvSpPr>
        <p:spPr bwMode="auto">
          <a:xfrm>
            <a:off x="3571875" y="2928938"/>
            <a:ext cx="5357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altLang="tr-TR" sz="2800">
                <a:latin typeface="Calibri" pitchFamily="34" charset="0"/>
              </a:rPr>
              <a:t>Güvenli bir İnternet yolculuğu için dikkat etmemiz gereken konuları birlikte hatırlayalım.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576365" y="4097342"/>
            <a:ext cx="7215238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Zamanı Siz Yönetin!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10 Resim" descr="saa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643063"/>
            <a:ext cx="2000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2 İçerik Yer Tutucusu"/>
          <p:cNvSpPr>
            <a:spLocks noGrp="1"/>
          </p:cNvSpPr>
          <p:nvPr>
            <p:ph idx="1"/>
          </p:nvPr>
        </p:nvSpPr>
        <p:spPr>
          <a:xfrm>
            <a:off x="3643313" y="1643063"/>
            <a:ext cx="5286375" cy="47863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dirty="0" smtClean="0"/>
          </a:p>
        </p:txBody>
      </p:sp>
      <p:sp>
        <p:nvSpPr>
          <p:cNvPr id="9220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786188" y="2214563"/>
            <a:ext cx="5143500" cy="16435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tr-TR" sz="28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Calibri" pitchFamily="34" charset="0"/>
              </a:rPr>
              <a:t>İnternet ve bilgisayar başında kalacağınız zamanı iyi ayarlayın.</a:t>
            </a:r>
          </a:p>
          <a:p>
            <a:pPr marL="342900" indent="-342900"/>
            <a:endParaRPr lang="tr-TR" dirty="0">
              <a:latin typeface="Calibri" pitchFamily="34" charset="0"/>
            </a:endParaRPr>
          </a:p>
        </p:txBody>
      </p:sp>
      <p:pic>
        <p:nvPicPr>
          <p:cNvPr id="9222" name="10 Resim" descr="imagesCA24ELV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428875"/>
            <a:ext cx="34004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Arkadaşlar,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13 Resim" descr="imagesCAG4K9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881563"/>
            <a:ext cx="264318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2 İçerik Yer Tutucusu"/>
          <p:cNvSpPr>
            <a:spLocks noGrp="1"/>
          </p:cNvSpPr>
          <p:nvPr>
            <p:ph idx="1"/>
          </p:nvPr>
        </p:nvSpPr>
        <p:spPr>
          <a:xfrm>
            <a:off x="3643313" y="1643063"/>
            <a:ext cx="5286375" cy="47863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mtClean="0"/>
          </a:p>
        </p:txBody>
      </p:sp>
      <p:sp>
        <p:nvSpPr>
          <p:cNvPr id="10245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635896" y="1772817"/>
            <a:ext cx="5328592" cy="3874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Calibri" pitchFamily="34" charset="0"/>
              </a:rPr>
              <a:t>İnternetin zamanınızı çalmasına izin vermeyin.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tr-TR" sz="28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dirty="0">
                <a:latin typeface="Calibri" pitchFamily="34" charset="0"/>
              </a:rPr>
              <a:t>Dışarıda oyun oynamak, sevdiğiniz sporları yapmak, ailenizle beraber vakit geçirmek, derslerinizi yapmak ve kitap okumak için kendinize zaman ayırın.</a:t>
            </a:r>
          </a:p>
          <a:p>
            <a:pPr marL="342900" indent="-342900"/>
            <a:endParaRPr lang="tr-TR" dirty="0">
              <a:latin typeface="Calibri" pitchFamily="34" charset="0"/>
            </a:endParaRPr>
          </a:p>
        </p:txBody>
      </p:sp>
      <p:pic>
        <p:nvPicPr>
          <p:cNvPr id="10247" name="11 Resim" descr="imagesCAUG7P4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714500"/>
            <a:ext cx="2371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12 Resim" descr="imagesCACE8LU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88"/>
            <a:ext cx="20939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smtClean="0"/>
              <a:t>Arkadaşlar,</a:t>
            </a:r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230418" y="3590927"/>
            <a:ext cx="671517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Vücut Sağlığınızı Koruyun!</a:t>
            </a:r>
          </a:p>
        </p:txBody>
      </p: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9 Resim" descr="imagesCAXP11D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571625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3643313" y="1643063"/>
            <a:ext cx="5286375" cy="47863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sp>
        <p:nvSpPr>
          <p:cNvPr id="12292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sp>
        <p:nvSpPr>
          <p:cNvPr id="12293" name="8 Metin kutusu"/>
          <p:cNvSpPr txBox="1">
            <a:spLocks noChangeArrowheads="1"/>
          </p:cNvSpPr>
          <p:nvPr/>
        </p:nvSpPr>
        <p:spPr bwMode="auto">
          <a:xfrm>
            <a:off x="3357563" y="2214563"/>
            <a:ext cx="5500687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Bilgisayar karşısında dik oturun; sırtınızı destekleyecek bir sandalye veya oturma alanı seçin.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tr-TR" altLang="tr-TR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Bilgisayarınızı aydınlık ortamlarda kullanın.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</a:pPr>
            <a:endParaRPr lang="tr-TR" altLang="tr-TR" sz="28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Bilgisayarın önünde uzun süreli hareketsiz kalmayın.</a:t>
            </a:r>
          </a:p>
        </p:txBody>
      </p:sp>
      <p:pic>
        <p:nvPicPr>
          <p:cNvPr id="12294" name="11 Resim" descr="saglik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928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13 Resim" descr="saglik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4143375"/>
            <a:ext cx="207168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844656" y="4022729"/>
            <a:ext cx="6715172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Yeri Siz Belirleyin!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11 Resim" descr="imagesCACBSPX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3336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3643313" y="1643063"/>
            <a:ext cx="5286375" cy="47863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sp>
        <p:nvSpPr>
          <p:cNvPr id="14340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sp>
        <p:nvSpPr>
          <p:cNvPr id="14341" name="8 Metin kutusu"/>
          <p:cNvSpPr txBox="1">
            <a:spLocks noChangeArrowheads="1"/>
          </p:cNvSpPr>
          <p:nvPr/>
        </p:nvSpPr>
        <p:spPr bwMode="auto">
          <a:xfrm>
            <a:off x="2987675" y="1874838"/>
            <a:ext cx="61563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Anne ve babanıza karşı </a:t>
            </a:r>
            <a:r>
              <a:rPr lang="tr-TR" altLang="tr-TR" sz="2800" b="1">
                <a:latin typeface="Calibri" pitchFamily="34" charset="0"/>
              </a:rPr>
              <a:t>açık, şeffaf ve   dürüst</a:t>
            </a:r>
            <a:r>
              <a:rPr lang="tr-TR" altLang="tr-TR" sz="2800">
                <a:latin typeface="Calibri" pitchFamily="34" charset="0"/>
              </a:rPr>
              <a:t> olun. İnternetten yaptığınız maceralı yolculuklarınızda onları da yanınıza almaktan çekinmeyin.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None/>
            </a:pPr>
            <a:endParaRPr lang="tr-TR" altLang="tr-TR" sz="1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İnternette gezinmek için eviniz ve ailenizle birlikte oturduğunuz odayı tercih edin.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None/>
            </a:pPr>
            <a:endParaRPr lang="tr-TR" altLang="tr-TR" sz="12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>
                <a:latin typeface="Calibri" pitchFamily="34" charset="0"/>
              </a:rPr>
              <a:t>İnterneti başka bir yerde kullanıyorsanız bu yerin neresi olduğu hakkında ailenizi bilgilendirin.</a:t>
            </a:r>
            <a:endParaRPr lang="tr-TR" altLang="tr-TR" sz="240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400">
              <a:latin typeface="Calibri" pitchFamily="34" charset="0"/>
            </a:endParaRP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30051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Sevgili Çocuklar,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sp>
        <p:nvSpPr>
          <p:cNvPr id="15364" name="8 Metin kutusu"/>
          <p:cNvSpPr txBox="1">
            <a:spLocks noChangeArrowheads="1"/>
          </p:cNvSpPr>
          <p:nvPr/>
        </p:nvSpPr>
        <p:spPr bwMode="auto">
          <a:xfrm>
            <a:off x="2987675" y="1844675"/>
            <a:ext cx="6156325" cy="38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None/>
            </a:pPr>
            <a:endParaRPr lang="tr-TR" altLang="tr-TR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>
                <a:latin typeface="Calibri" pitchFamily="34" charset="0"/>
              </a:rPr>
              <a:t>Evinizde internet yoksa okulda, kütüphanede ya da ailenize bilgi vererek arkadaşınızın bilgisayarında internete girebilirsiniz.</a:t>
            </a: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None/>
            </a:pPr>
            <a:endParaRPr lang="tr-TR" altLang="tr-TR" sz="1600" dirty="0">
              <a:latin typeface="Calibri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>
                <a:latin typeface="Calibri" pitchFamily="34" charset="0"/>
              </a:rPr>
              <a:t>16 yaşından küçükseniz velinizi yanınıza almadan </a:t>
            </a:r>
            <a:r>
              <a:rPr lang="tr-TR" altLang="tr-TR" sz="2800" b="1" dirty="0">
                <a:latin typeface="Calibri" pitchFamily="34" charset="0"/>
              </a:rPr>
              <a:t>İnternet </a:t>
            </a:r>
            <a:r>
              <a:rPr lang="tr-TR" altLang="tr-TR" sz="2800" b="1" dirty="0" err="1">
                <a:latin typeface="Calibri" pitchFamily="34" charset="0"/>
              </a:rPr>
              <a:t>kafelere</a:t>
            </a:r>
            <a:r>
              <a:rPr lang="tr-TR" altLang="tr-TR" sz="2800" b="1" dirty="0">
                <a:latin typeface="Calibri" pitchFamily="34" charset="0"/>
              </a:rPr>
              <a:t> gitmeyin.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400" dirty="0"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28241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Sevgili Çocuklar,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SANAL ZORBALIK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tr-TR" dirty="0" smtClean="0"/>
              <a:t>		</a:t>
            </a:r>
          </a:p>
          <a:p>
            <a:pPr>
              <a:buNone/>
            </a:pPr>
            <a:r>
              <a:rPr lang="tr-TR" dirty="0" smtClean="0"/>
              <a:t>		Sanal </a:t>
            </a:r>
            <a:r>
              <a:rPr lang="tr-TR" dirty="0"/>
              <a:t>zorbalık, bir </a:t>
            </a:r>
            <a:r>
              <a:rPr lang="tr-TR" u="sng" dirty="0"/>
              <a:t>birey ya da grubun </a:t>
            </a:r>
            <a:r>
              <a:rPr lang="tr-TR" dirty="0"/>
              <a:t>bilgi ve iletişim teknolojilerini kullanarak </a:t>
            </a:r>
            <a:r>
              <a:rPr lang="tr-TR" u="sng" dirty="0"/>
              <a:t>kasıtlı</a:t>
            </a:r>
            <a:r>
              <a:rPr lang="tr-TR" dirty="0"/>
              <a:t> ve </a:t>
            </a:r>
            <a:r>
              <a:rPr lang="tr-TR" u="sng" dirty="0"/>
              <a:t>sürekli</a:t>
            </a:r>
            <a:r>
              <a:rPr lang="tr-TR" dirty="0"/>
              <a:t> olarak </a:t>
            </a:r>
            <a:r>
              <a:rPr lang="tr-TR" dirty="0" smtClean="0"/>
              <a:t>başkalarına </a:t>
            </a:r>
            <a:r>
              <a:rPr lang="tr-TR" dirty="0"/>
              <a:t>zarar vermeye çalışmasıdır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074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9 Resim" descr="images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29000"/>
            <a:ext cx="2413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1974832" y="2005003"/>
            <a:ext cx="671517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Gireceğiniz Kapıyı Bakacağınız Pencereyi Siz Belirleyin!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113"/>
            <a:ext cx="242887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2 İçerik Yer Tutucusu"/>
          <p:cNvSpPr>
            <a:spLocks noGrp="1"/>
          </p:cNvSpPr>
          <p:nvPr>
            <p:ph idx="1"/>
          </p:nvPr>
        </p:nvSpPr>
        <p:spPr>
          <a:xfrm>
            <a:off x="2987675" y="1844675"/>
            <a:ext cx="5870575" cy="44656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Ziyaret edeceğiniz internet sitelerini aileniz ya da öğretmenlerinizle birlikte siz belirleyin.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None/>
            </a:pPr>
            <a:endParaRPr lang="tr-TR" altLang="tr-TR" sz="1400" dirty="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dirty="0" smtClean="0"/>
              <a:t>Size teklif edilen internet sitelerini ailenize ya da öğretmenlerinize sormadan ziyaret etmeyin.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None/>
            </a:pPr>
            <a:endParaRPr lang="tr-TR" altLang="tr-TR" sz="1400" dirty="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endParaRPr lang="tr-TR" altLang="tr-TR" sz="2800" dirty="0" smtClean="0"/>
          </a:p>
        </p:txBody>
      </p:sp>
      <p:sp>
        <p:nvSpPr>
          <p:cNvPr id="17413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17414" name="12 Resim" descr="imagesCAREI0X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508500"/>
            <a:ext cx="177006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Arkadaşlar, 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620685" y="3805240"/>
            <a:ext cx="7858180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Arkadaşınızı Siz Belirleyin!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8" name="9 Resim" descr="imagesCAS8T2NZ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928813"/>
            <a:ext cx="27860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9 Resim" descr="imagesCAS4726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13"/>
            <a:ext cx="27289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2 İçerik Yer Tutucusu"/>
          <p:cNvSpPr>
            <a:spLocks noGrp="1"/>
          </p:cNvSpPr>
          <p:nvPr>
            <p:ph idx="1"/>
          </p:nvPr>
        </p:nvSpPr>
        <p:spPr>
          <a:xfrm>
            <a:off x="3571875" y="1785938"/>
            <a:ext cx="5286375" cy="450056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İnternet ortamında sadece tanıdığınız kişilerle sohbet edin ve iletişim kurun.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Tanımadığınız kişilerin internetten yaptığı arkadaşlık tekliflerini reddedin.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sp>
        <p:nvSpPr>
          <p:cNvPr id="19461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19462" name="10 Resim" descr="saglik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4235450"/>
            <a:ext cx="20431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22 Düz Bağlayıcı"/>
          <p:cNvCxnSpPr/>
          <p:nvPr/>
        </p:nvCxnSpPr>
        <p:spPr>
          <a:xfrm flipV="1">
            <a:off x="214313" y="3643313"/>
            <a:ext cx="3143250" cy="1143000"/>
          </a:xfrm>
          <a:prstGeom prst="line">
            <a:avLst/>
          </a:prstGeom>
          <a:ln w="88900">
            <a:solidFill>
              <a:schemeClr val="tx1">
                <a:lumMod val="85000"/>
                <a:lumOff val="15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Sevgili Arkadaşlar, 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2 İçerik Yer Tutucusu"/>
          <p:cNvSpPr>
            <a:spLocks noGrp="1"/>
          </p:cNvSpPr>
          <p:nvPr>
            <p:ph idx="1"/>
          </p:nvPr>
        </p:nvSpPr>
        <p:spPr>
          <a:xfrm>
            <a:off x="2916238" y="1916113"/>
            <a:ext cx="6013450" cy="396081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İnternet sitelerinde yer alan oyunlara, aktivitelere yarışmalara katılmadan önce mutlaka ailenize ve öğretmenlerinize danışın.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0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İnternette tanıştığınız yabancılarla ailenizin bilgisi olmadan yüz yüze görüşmeyin, buluşmayın.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sp>
        <p:nvSpPr>
          <p:cNvPr id="20484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20485" name="8 Resim" descr="imagesCAL730V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65400"/>
            <a:ext cx="26574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Arkadaşlar, 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79397" y="3732215"/>
            <a:ext cx="835824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Kimliğinizi ve Kişiliğinizi Koruyunuz!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0" name="10 Resim" descr="imagesCAJB325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1425575"/>
            <a:ext cx="21431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3429000" y="1785938"/>
            <a:ext cx="5715000" cy="40719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tr-TR" sz="2600" smtClean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600" smtClean="0"/>
              <a:t>T.C. kimlik numaranız, adresiniz, telefon numaranız, okulunuzun adı, anne ve babanızın iş adresleri ve iş yeri telefon numaralarını yabancılarla paylaşmayın.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None/>
            </a:pPr>
            <a:endParaRPr lang="tr-TR" sz="2600" smtClean="0"/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600" smtClean="0"/>
              <a:t>İnternet üzerinden kendi resimlerinizi, ailenizin resimlerini, video görüntülerinizi yabancılara göndermeyin.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charset="0"/>
              <a:buNone/>
            </a:pPr>
            <a:endParaRPr lang="tr-TR" sz="2600" smtClean="0"/>
          </a:p>
        </p:txBody>
      </p:sp>
      <p:sp>
        <p:nvSpPr>
          <p:cNvPr id="22532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00250"/>
            <a:ext cx="30067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2 İçerik Yer Tutucusu"/>
          <p:cNvSpPr>
            <a:spLocks noGrp="1"/>
          </p:cNvSpPr>
          <p:nvPr>
            <p:ph idx="1"/>
          </p:nvPr>
        </p:nvSpPr>
        <p:spPr>
          <a:xfrm>
            <a:off x="3643313" y="2071688"/>
            <a:ext cx="5286375" cy="4500562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b="1" smtClean="0"/>
              <a:t>Yabancılarla </a:t>
            </a:r>
            <a:r>
              <a:rPr lang="tr-TR" altLang="tr-TR" sz="2800" smtClean="0"/>
              <a:t>web kamera kullanarak konuşmayın.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Evinizi ve odanızı yabancılarla paylaşmayın</a:t>
            </a:r>
          </a:p>
        </p:txBody>
      </p:sp>
      <p:sp>
        <p:nvSpPr>
          <p:cNvPr id="23556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23557" name="8 Resim" descr="images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2571750"/>
            <a:ext cx="32496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9 Resim" descr="imagesCAY1M95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2055795" y="2006590"/>
            <a:ext cx="6786642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“HAYIR!” Deme Hakkınızı ve Özgürlüğünüzü Kullanın!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>
          <a:xfrm>
            <a:off x="3643313" y="1928813"/>
            <a:ext cx="5286375" cy="4500562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İnternette iken sizi rahatsız eden, görüntü, ses ve yazılara rastladığınızda hemen internet kullanımını bırakın.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endParaRPr lang="tr-TR" altLang="tr-TR" sz="2000" smtClean="0"/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Rahatsız edildiğinizde karşılık vermeyin. Hemen ve hiç çekinmeden </a:t>
            </a:r>
            <a:r>
              <a:rPr lang="tr-TR" altLang="tr-TR" sz="2800" b="1" smtClean="0"/>
              <a:t>ailenize haber verin.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</p:txBody>
      </p:sp>
      <p:sp>
        <p:nvSpPr>
          <p:cNvPr id="25604" name="2 İçerik Yer Tutucusu"/>
          <p:cNvSpPr txBox="1">
            <a:spLocks/>
          </p:cNvSpPr>
          <p:nvPr/>
        </p:nvSpPr>
        <p:spPr bwMode="auto">
          <a:xfrm>
            <a:off x="3714750" y="2357438"/>
            <a:ext cx="49291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>
              <a:latin typeface="Calibri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071688"/>
            <a:ext cx="33575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Arkadaşlar,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SİBER ZORBALIK DAVRANIŞLARI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AŞAĞILAMA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ALAY </a:t>
            </a:r>
            <a:r>
              <a:rPr lang="tr-TR" dirty="0"/>
              <a:t>ETME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LAKAP </a:t>
            </a:r>
            <a:r>
              <a:rPr lang="tr-TR" dirty="0"/>
              <a:t>TAKMA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TEHDİT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TACİZ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İFTİRA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DEDİKODU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GİZLİ </a:t>
            </a:r>
            <a:r>
              <a:rPr lang="tr-TR" dirty="0"/>
              <a:t>NUMARA İLE ARAMA YAPMA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SALDIRI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248472" cy="2468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53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5 Resim" descr="COCU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88"/>
            <a:ext cx="25463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3429000" y="1857375"/>
            <a:ext cx="5715000" cy="4214813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sz="26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26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sz="2600" dirty="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600" dirty="0" smtClean="0"/>
              <a:t>Sizleri </a:t>
            </a:r>
            <a:r>
              <a:rPr lang="tr-TR" sz="2600" dirty="0" smtClean="0"/>
              <a:t>rahatsız eden kişilere cevap vermeyin ya da onları yetkililere şikayet ederek cezalandırın. </a:t>
            </a:r>
          </a:p>
          <a:p>
            <a:pPr eaLnBrk="1" hangingPunct="1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endParaRPr lang="tr-TR" sz="2600" dirty="0" smtClean="0"/>
          </a:p>
        </p:txBody>
      </p:sp>
      <p:pic>
        <p:nvPicPr>
          <p:cNvPr id="26629" name="8 Resim" descr="imagesCA4G9TZ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643063"/>
            <a:ext cx="19796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13 Metin kutusu"/>
          <p:cNvSpPr txBox="1">
            <a:spLocks noChangeArrowheads="1"/>
          </p:cNvSpPr>
          <p:nvPr/>
        </p:nvSpPr>
        <p:spPr bwMode="auto">
          <a:xfrm>
            <a:off x="1000125" y="3786188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altLang="tr-TR" sz="4800" b="1">
                <a:latin typeface="Calibri" pitchFamily="34" charset="0"/>
              </a:rPr>
              <a:t>HAYIR</a:t>
            </a:r>
          </a:p>
        </p:txBody>
      </p:sp>
      <p:sp>
        <p:nvSpPr>
          <p:cNvPr id="17" name="16 Oval"/>
          <p:cNvSpPr/>
          <p:nvPr/>
        </p:nvSpPr>
        <p:spPr>
          <a:xfrm>
            <a:off x="1214438" y="3143250"/>
            <a:ext cx="1857375" cy="2214563"/>
          </a:xfrm>
          <a:prstGeom prst="ellipse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tr-T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9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Arkadaşlar,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695429" y="3522664"/>
            <a:ext cx="6786642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İyi ve Nazik Bir Kullanıcı Olun!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4" name="10 Resim" descr="imagesCAI0Q9O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643063"/>
            <a:ext cx="1785937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2357438" y="1785938"/>
            <a:ext cx="6643687" cy="42148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smtClean="0"/>
              <a:t>Şaka yapmak amacıyla dahi tehdit edici, kötü ve kaba sözler kullanmayın.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smtClean="0"/>
              <a:t>İnternet özgürlüğünüzü kullanırken başkalarını rahatsız etmeyin.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tr-TR" sz="200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smtClean="0"/>
              <a:t>Size yapılmasını istemediğinizi sizde başkasına yapmayın!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endParaRPr lang="tr-TR" sz="200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sz="2800" smtClean="0"/>
              <a:t>Hatalı iseniz özür dilemekten çekinmeyin.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endParaRPr lang="tr-TR" sz="2800" smtClean="0"/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endParaRPr lang="tr-TR" sz="2800" smtClean="0"/>
          </a:p>
        </p:txBody>
      </p:sp>
      <p:pic>
        <p:nvPicPr>
          <p:cNvPr id="28676" name="8 Resim" descr="imagesCA9VKL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8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Arkadaşlar,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2 İçerik Yer Tutucusu"/>
          <p:cNvSpPr>
            <a:spLocks noGrp="1"/>
          </p:cNvSpPr>
          <p:nvPr>
            <p:ph idx="1"/>
          </p:nvPr>
        </p:nvSpPr>
        <p:spPr>
          <a:xfrm>
            <a:off x="2928938" y="1785938"/>
            <a:ext cx="6215062" cy="4929187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Güvenli şifreler oluşturun.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Güvenmediğiniz sitelere kayıt olmayın.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Özel ve kişisel bilgilerinizi internet üzerinden göndermeyin.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r>
              <a:rPr lang="tr-TR" altLang="tr-TR" sz="2800" smtClean="0"/>
              <a:t>	</a:t>
            </a:r>
            <a:r>
              <a:rPr lang="tr-TR" altLang="tr-TR" sz="2800" b="1" smtClean="0"/>
              <a:t>Çünkü bu bilgiler başkaları tarafından ele geçirilebilir.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grpSp>
        <p:nvGrpSpPr>
          <p:cNvPr id="2" name="15 Grup"/>
          <p:cNvGrpSpPr>
            <a:grpSpLocks/>
          </p:cNvGrpSpPr>
          <p:nvPr/>
        </p:nvGrpSpPr>
        <p:grpSpPr bwMode="auto">
          <a:xfrm>
            <a:off x="285750" y="2286000"/>
            <a:ext cx="2500313" cy="3786188"/>
            <a:chOff x="0" y="2381253"/>
            <a:chExt cx="3286116" cy="4048143"/>
          </a:xfrm>
        </p:grpSpPr>
        <p:pic>
          <p:nvPicPr>
            <p:cNvPr id="30726" name="13 Resim" descr="images1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2910" y="3857628"/>
              <a:ext cx="264320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14 Resim" descr="izley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381253"/>
              <a:ext cx="3143272" cy="147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25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Sevgili Genç Arkadaşlar,</a:t>
            </a:r>
            <a:endParaRPr lang="tr-TR" alt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881037" y="3157536"/>
            <a:ext cx="8072493" cy="3139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6600" b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Bilgilerinizi Çalmaya Gelen Hırsızlara Dikkat!</a:t>
            </a:r>
          </a:p>
        </p:txBody>
      </p:sp>
      <p:cxnSp>
        <p:nvCxnSpPr>
          <p:cNvPr id="9" name="8 Düz Bağlayıcı"/>
          <p:cNvCxnSpPr/>
          <p:nvPr/>
        </p:nvCxnSpPr>
        <p:spPr>
          <a:xfrm>
            <a:off x="500034" y="1292225"/>
            <a:ext cx="8643966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29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500034" y="6364288"/>
            <a:ext cx="285752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>
                    <a:alpha val="3000"/>
                  </a:srgbClr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0" name="13 Resim" descr="imagesCAUM6FE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428750"/>
            <a:ext cx="2122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 Resim" descr="imagesCA15J9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286000"/>
            <a:ext cx="28114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2" name="2 İçerik Yer Tutucusu"/>
          <p:cNvSpPr>
            <a:spLocks noGrp="1"/>
          </p:cNvSpPr>
          <p:nvPr>
            <p:ph idx="1"/>
          </p:nvPr>
        </p:nvSpPr>
        <p:spPr>
          <a:xfrm>
            <a:off x="2857500" y="1785938"/>
            <a:ext cx="6072188" cy="4714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İstenmeyen e-postaları kabul etmeyin ve hiç okumadan silin.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endParaRPr lang="tr-TR" altLang="tr-TR" sz="160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İstemediğiniz halde size ulaşan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Arial" charset="0"/>
              <a:buNone/>
            </a:pPr>
            <a:r>
              <a:rPr lang="tr-TR" altLang="tr-TR" sz="2800" smtClean="0"/>
              <a:t>	e-postaları asla arkadaşlarınıza iletmeyin.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None/>
            </a:pPr>
            <a:endParaRPr lang="tr-TR" altLang="tr-TR" sz="1600" smtClean="0"/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İnternette gezinirken başkalarının amaçlarını ve e-postalarını merak etmeyin.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Ne yapmalıyız Arkadaşlar,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2 İçerik Yer Tutucusu"/>
          <p:cNvSpPr>
            <a:spLocks noGrp="1"/>
          </p:cNvSpPr>
          <p:nvPr>
            <p:ph idx="1"/>
          </p:nvPr>
        </p:nvSpPr>
        <p:spPr>
          <a:xfrm>
            <a:off x="3357563" y="2071688"/>
            <a:ext cx="5286375" cy="4357687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Güvenli olmayan ve bilmediğiniz internet sitelerine girmeyin.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1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Bu internet sitelerinden dosya indirmeyin.</a:t>
            </a:r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1800" smtClean="0"/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Haftalık virüs taramanızı ihmal etmeyin.</a:t>
            </a:r>
          </a:p>
        </p:txBody>
      </p:sp>
      <p:grpSp>
        <p:nvGrpSpPr>
          <p:cNvPr id="2" name="13 Grup"/>
          <p:cNvGrpSpPr>
            <a:grpSpLocks/>
          </p:cNvGrpSpPr>
          <p:nvPr/>
        </p:nvGrpSpPr>
        <p:grpSpPr bwMode="auto">
          <a:xfrm>
            <a:off x="214313" y="2143125"/>
            <a:ext cx="2928937" cy="3214688"/>
            <a:chOff x="214282" y="2143116"/>
            <a:chExt cx="2928958" cy="3214710"/>
          </a:xfrm>
        </p:grpSpPr>
        <p:pic>
          <p:nvPicPr>
            <p:cNvPr id="33798" name="9 Resim" descr="bom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2428868"/>
              <a:ext cx="2554942" cy="2857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Oval"/>
            <p:cNvSpPr/>
            <p:nvPr/>
          </p:nvSpPr>
          <p:spPr>
            <a:xfrm>
              <a:off x="214282" y="2143116"/>
              <a:ext cx="2928958" cy="321471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tr-TR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3" name="12 Düz Bağlayıcı"/>
            <p:cNvCxnSpPr>
              <a:stCxn id="11" idx="1"/>
              <a:endCxn id="11" idx="5"/>
            </p:cNvCxnSpPr>
            <p:nvPr/>
          </p:nvCxnSpPr>
          <p:spPr>
            <a:xfrm rot="16200000" flipH="1">
              <a:off x="542898" y="2714620"/>
              <a:ext cx="2271728" cy="2071702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O Halde Arkadaşlar,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Düz Bağlayıcı"/>
          <p:cNvCxnSpPr/>
          <p:nvPr/>
        </p:nvCxnSpPr>
        <p:spPr>
          <a:xfrm>
            <a:off x="0" y="1504950"/>
            <a:ext cx="9144000" cy="0"/>
          </a:xfrm>
          <a:prstGeom prst="line">
            <a:avLst/>
          </a:prstGeom>
          <a:ln w="66675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89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>
          <a:xfrm>
            <a:off x="3286125" y="2286000"/>
            <a:ext cx="5857875" cy="2428875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tr-TR" altLang="tr-TR" sz="2800" smtClean="0"/>
              <a:t>Kişisel bilgilerinizi isteyen bir e-posta alırsanız bunu kesinlikle cevaplamayın!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tr-TR" altLang="tr-TR" sz="2800" smtClean="0"/>
          </a:p>
          <a:p>
            <a:pPr eaLnBrk="1" hangingPunct="1">
              <a:buClr>
                <a:srgbClr val="C00000"/>
              </a:buClr>
              <a:buFont typeface="Arial" charset="0"/>
              <a:buNone/>
            </a:pPr>
            <a:endParaRPr lang="tr-TR" altLang="tr-TR" sz="2800" smtClean="0"/>
          </a:p>
        </p:txBody>
      </p:sp>
      <p:pic>
        <p:nvPicPr>
          <p:cNvPr id="36868" name="14 Resim" descr="imagesCAPJ8VB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26431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11 Resim" descr="imagesCA8BNFFQ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286250"/>
            <a:ext cx="20716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z="4000" b="1" smtClean="0"/>
              <a:t/>
            </a:r>
            <a:br>
              <a:rPr lang="tr-TR" sz="4000" b="1" smtClean="0"/>
            </a:br>
            <a:r>
              <a:rPr lang="tr-TR" sz="4000" b="1" smtClean="0"/>
              <a:t>Ne yapmalıyız Sevgili Arkadaşlar?</a:t>
            </a:r>
            <a:r>
              <a:rPr lang="tr-TR" sz="4000" smtClean="0"/>
              <a:t/>
            </a:r>
            <a:br>
              <a:rPr lang="tr-TR" sz="4000" smtClean="0"/>
            </a:br>
            <a:endParaRPr lang="tr-T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/>
              <a:t>SİBER ZORBALIK DAVRANIŞLARI HANGİ ORTAMLARDA SERGİLENİYOR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SOSYAL </a:t>
            </a:r>
            <a:r>
              <a:rPr lang="tr-TR" dirty="0"/>
              <a:t>MEDYA ORTAMLARI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CEP </a:t>
            </a:r>
            <a:r>
              <a:rPr lang="tr-TR" dirty="0"/>
              <a:t>TELEFONU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TABLET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WEB </a:t>
            </a:r>
            <a:r>
              <a:rPr lang="tr-TR" dirty="0"/>
              <a:t>KAMERA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SOHBET </a:t>
            </a:r>
            <a:r>
              <a:rPr lang="tr-TR" dirty="0"/>
              <a:t>ODASI / </a:t>
            </a:r>
            <a:r>
              <a:rPr lang="tr-TR" dirty="0" smtClean="0"/>
              <a:t>ONLİNE OYUNLAR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2237616" cy="2237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48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SİBER MAĞDURLAR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İNTERNETTE ÇOK VAKİT GEÇİRME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FAZLA </a:t>
            </a:r>
            <a:r>
              <a:rPr lang="tr-TR" dirty="0"/>
              <a:t>SAYIDA SOSYAL AĞ PROFİLİNE SAHİP OLMA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FAZLA </a:t>
            </a:r>
            <a:r>
              <a:rPr lang="tr-TR" dirty="0"/>
              <a:t>SAYIDA KİŞİSEL BİLGİ PAYLAŞMA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POPÜLER </a:t>
            </a:r>
            <a:r>
              <a:rPr lang="tr-TR" dirty="0"/>
              <a:t>OLMA </a:t>
            </a:r>
            <a:r>
              <a:rPr lang="tr-TR" dirty="0" smtClean="0"/>
              <a:t>ÇABASI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GÜVENLİ </a:t>
            </a:r>
            <a:r>
              <a:rPr lang="tr-TR" dirty="0"/>
              <a:t>İNTERNET KULLANIMI BİLGİ VE BECERİLERİNE SINIRLI OLMASI</a:t>
            </a:r>
          </a:p>
        </p:txBody>
      </p:sp>
    </p:spTree>
    <p:extLst>
      <p:ext uri="{BB962C8B-B14F-4D97-AF65-F5344CB8AC3E}">
        <p14:creationId xmlns="" xmlns:p14="http://schemas.microsoft.com/office/powerpoint/2010/main" val="35321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/>
              <a:t>SİBER ZORBALIK YAPMA NEDENLERİ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ZARAR </a:t>
            </a:r>
            <a:r>
              <a:rPr lang="tr-TR" dirty="0"/>
              <a:t>VERME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EĞLENME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GÜCÜ KANITLAMA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İTİBAR KAZANMA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‘’YAPABİLİYOR OLMA’’</a:t>
            </a:r>
          </a:p>
        </p:txBody>
      </p:sp>
    </p:spTree>
    <p:extLst>
      <p:ext uri="{BB962C8B-B14F-4D97-AF65-F5344CB8AC3E}">
        <p14:creationId xmlns="" xmlns:p14="http://schemas.microsoft.com/office/powerpoint/2010/main" val="36487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/>
              <a:t>SİBER ZORBALARIN ZORBALIK YAPMASINI TETİKLEYEN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	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u="sng" dirty="0" smtClean="0"/>
              <a:t>BAZI </a:t>
            </a:r>
            <a:r>
              <a:rPr lang="tr-TR" u="sng" dirty="0"/>
              <a:t>ÇOCUK VE GENÇLER</a:t>
            </a:r>
            <a:r>
              <a:rPr lang="tr-TR" dirty="0"/>
              <a:t>;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SERGİLEDİKLERİ DAVRANIŞIN SİBER ZORBALIK OLDUĞUNUN FARKINDA OLMADAN,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 </a:t>
            </a:r>
            <a:r>
              <a:rPr lang="tr-TR" dirty="0"/>
              <a:t>GENELLİKLE KENDİLERİNE E-POSTA VEYA ANLIK MESAJ ŞEKLİNDE GÖNDERİLEN OLUMSUZ MESAJLARA, AYNI BİÇİMDE YANIT VERMEKTEDİRLER</a:t>
            </a:r>
          </a:p>
        </p:txBody>
      </p:sp>
    </p:spTree>
    <p:extLst>
      <p:ext uri="{BB962C8B-B14F-4D97-AF65-F5344CB8AC3E}">
        <p14:creationId xmlns="" xmlns:p14="http://schemas.microsoft.com/office/powerpoint/2010/main" val="15325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Siber Zorbalığın Etkileri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Siber </a:t>
            </a:r>
            <a:r>
              <a:rPr lang="tr-TR" dirty="0"/>
              <a:t>Zorbalık mağdurlar </a:t>
            </a:r>
            <a:r>
              <a:rPr lang="tr-TR" dirty="0" smtClean="0"/>
              <a:t>üzerinde;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Başarısızlık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Utanma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Endişe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Öfke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Korku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Kendine </a:t>
            </a:r>
            <a:r>
              <a:rPr lang="tr-TR" dirty="0"/>
              <a:t>Zarar verme (en önemlisi bu)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Şiddete </a:t>
            </a:r>
            <a:r>
              <a:rPr lang="tr-TR" dirty="0"/>
              <a:t>yönelme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Uyku </a:t>
            </a:r>
            <a:r>
              <a:rPr lang="tr-TR" dirty="0"/>
              <a:t>bozukluğu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Yalnızlık </a:t>
            </a:r>
          </a:p>
        </p:txBody>
      </p:sp>
    </p:spTree>
    <p:extLst>
      <p:ext uri="{BB962C8B-B14F-4D97-AF65-F5344CB8AC3E}">
        <p14:creationId xmlns="" xmlns:p14="http://schemas.microsoft.com/office/powerpoint/2010/main" val="34712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/>
              <a:t>Siber Zorbalığın Yaygınlığı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İnternet </a:t>
            </a:r>
            <a:r>
              <a:rPr lang="tr-TR" dirty="0"/>
              <a:t>ve cep telefonuna sahip olma oranındaki artış,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Bilişim </a:t>
            </a:r>
            <a:r>
              <a:rPr lang="tr-TR" dirty="0"/>
              <a:t>teknolojilerine </a:t>
            </a:r>
            <a:r>
              <a:rPr lang="tr-TR" dirty="0" smtClean="0"/>
              <a:t>kolay erişim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Bilişim </a:t>
            </a:r>
            <a:r>
              <a:rPr lang="tr-TR" dirty="0"/>
              <a:t>teknolojilerini kötü amaçlarla </a:t>
            </a:r>
            <a:r>
              <a:rPr lang="tr-TR" dirty="0" smtClean="0"/>
              <a:t>kullanma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Yüz </a:t>
            </a:r>
            <a:r>
              <a:rPr lang="tr-TR" dirty="0"/>
              <a:t>yüze söylenemeyen sözlerin sanal ortamda daha kolay söylemesi </a:t>
            </a:r>
            <a:endParaRPr lang="tr-T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/>
              <a:t>Kimliğin </a:t>
            </a:r>
            <a:r>
              <a:rPr lang="tr-TR" dirty="0"/>
              <a:t>gizli tutulduğunun sanılması </a:t>
            </a:r>
            <a:endParaRPr 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11278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622</Words>
  <Application>Microsoft Office PowerPoint</Application>
  <PresentationFormat>Ekran Gösterisi (4:3)</PresentationFormat>
  <Paragraphs>152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Ofis Teması</vt:lpstr>
      <vt:lpstr>SANAL ZORBALIK  VE  GÜVENLİ İNTERNET KULLANIMI</vt:lpstr>
      <vt:lpstr>SANAL ZORBALIK NEDİR?</vt:lpstr>
      <vt:lpstr>SİBER ZORBALIK DAVRANIŞLARI </vt:lpstr>
      <vt:lpstr>SİBER ZORBALIK DAVRANIŞLARI HANGİ ORTAMLARDA SERGİLENİYOR </vt:lpstr>
      <vt:lpstr>SİBER MAĞDURLAR </vt:lpstr>
      <vt:lpstr>SİBER ZORBALIK YAPMA NEDENLERİ </vt:lpstr>
      <vt:lpstr>SİBER ZORBALARIN ZORBALIK YAPMASINI TETİKLEYEN FAKTÖRLER</vt:lpstr>
      <vt:lpstr>Siber Zorbalığın Etkileri</vt:lpstr>
      <vt:lpstr>Siber Zorbalığın Yaygınlığı </vt:lpstr>
      <vt:lpstr>Slayt 10</vt:lpstr>
      <vt:lpstr>Slayt 11</vt:lpstr>
      <vt:lpstr>Slayt 12</vt:lpstr>
      <vt:lpstr> Arkadaşlar, </vt:lpstr>
      <vt:lpstr> Arkadaşlar, </vt:lpstr>
      <vt:lpstr>Slayt 15</vt:lpstr>
      <vt:lpstr>Slayt 16</vt:lpstr>
      <vt:lpstr>Slayt 17</vt:lpstr>
      <vt:lpstr> Sevgili Çocuklar, </vt:lpstr>
      <vt:lpstr> Sevgili Çocuklar, </vt:lpstr>
      <vt:lpstr>Slayt 20</vt:lpstr>
      <vt:lpstr> Arkadaşlar,  </vt:lpstr>
      <vt:lpstr>Slayt 22</vt:lpstr>
      <vt:lpstr> Sevgili Arkadaşlar,  </vt:lpstr>
      <vt:lpstr> Arkadaşlar,  </vt:lpstr>
      <vt:lpstr>Slayt 25</vt:lpstr>
      <vt:lpstr>Slayt 26</vt:lpstr>
      <vt:lpstr>Slayt 27</vt:lpstr>
      <vt:lpstr>Slayt 28</vt:lpstr>
      <vt:lpstr> Arkadaşlar, </vt:lpstr>
      <vt:lpstr> Arkadaşlar, </vt:lpstr>
      <vt:lpstr>Slayt 31</vt:lpstr>
      <vt:lpstr> Arkadaşlar, </vt:lpstr>
      <vt:lpstr>Sevgili Genç Arkadaşlar,</vt:lpstr>
      <vt:lpstr>Slayt 34</vt:lpstr>
      <vt:lpstr> Ne yapmalıyız Arkadaşlar, </vt:lpstr>
      <vt:lpstr> O Halde Arkadaşlar, </vt:lpstr>
      <vt:lpstr> Ne yapmalıyız Sevgili Arkadaşlar?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SANAL ZORBALIK</dc:title>
  <dc:creator>AyDemir</dc:creator>
  <cp:lastModifiedBy>VGünenç</cp:lastModifiedBy>
  <cp:revision>13</cp:revision>
  <dcterms:created xsi:type="dcterms:W3CDTF">2017-12-25T20:50:46Z</dcterms:created>
  <dcterms:modified xsi:type="dcterms:W3CDTF">2020-01-10T07:18:51Z</dcterms:modified>
</cp:coreProperties>
</file>